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9" r:id="rId4"/>
    <p:sldId id="257" r:id="rId5"/>
    <p:sldId id="273" r:id="rId6"/>
    <p:sldId id="274" r:id="rId7"/>
    <p:sldId id="261" r:id="rId8"/>
    <p:sldId id="263" r:id="rId9"/>
    <p:sldId id="266" r:id="rId10"/>
    <p:sldId id="275" r:id="rId11"/>
    <p:sldId id="276" r:id="rId12"/>
    <p:sldId id="271" r:id="rId13"/>
    <p:sldId id="267" r:id="rId14"/>
    <p:sldId id="268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05" autoAdjust="0"/>
    <p:restoredTop sz="94660"/>
  </p:normalViewPr>
  <p:slideViewPr>
    <p:cSldViewPr>
      <p:cViewPr varScale="1">
        <p:scale>
          <a:sx n="110" d="100"/>
          <a:sy n="110" d="100"/>
        </p:scale>
        <p:origin x="-2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EBCBE-8679-494C-8989-A417594519F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3AE95-49DB-48E1-BD19-07E1947953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78700-7ABB-4791-92C9-8F88297047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AECA7-BC31-4273-9BBD-E8792FBFE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97BF-AF21-43D9-9DE1-104D06850F29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1539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15396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DA95-445C-47F1-A0C5-3B913E367575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33B4-F641-478A-ACDF-206CEFB7F9D6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98B1-4256-4C07-935C-15EE3E335C96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98D7-2403-48E0-ACEA-262D7BC34751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" y="932688"/>
            <a:ext cx="4281260" cy="51937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2688"/>
            <a:ext cx="4271428" cy="5193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CA669-E1EF-41DD-847A-4E34681335B3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  <p:sp>
        <p:nvSpPr>
          <p:cNvPr id="9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" y="932688"/>
            <a:ext cx="42793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540" y="1572450"/>
            <a:ext cx="4282848" cy="4553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32688"/>
            <a:ext cx="42793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2450"/>
            <a:ext cx="4274603" cy="4553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C64-FE23-4064-B396-F07E4F88EC54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EAE52-3580-4B06-AC7A-61D084BE688F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214540" y="758370"/>
            <a:ext cx="8705088" cy="0"/>
          </a:xfrm>
          <a:prstGeom prst="line">
            <a:avLst/>
          </a:prstGeom>
          <a:noFill/>
          <a:ln w="88900">
            <a:solidFill>
              <a:srgbClr val="163B64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Helvetica" pitchFamily="-11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6E8A8-9743-42DA-8946-E4DD89084A7A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E439-8C4F-43D1-B14A-A217E6D79AAF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28D0-BE3C-4CA5-8158-5BCCC5B99B05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714" y="108855"/>
            <a:ext cx="8708572" cy="641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714" y="933908"/>
            <a:ext cx="8708572" cy="5192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540" y="64893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2E7F-DC5B-4076-99D6-F661958790D0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939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2686" y="64893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969E2-7ED2-430B-AC2A-AE78446983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uva-computer-science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805" y="6520791"/>
            <a:ext cx="1958541" cy="301752"/>
          </a:xfrm>
          <a:prstGeom prst="rect">
            <a:avLst/>
          </a:prstGeom>
        </p:spPr>
      </p:pic>
      <p:pic>
        <p:nvPicPr>
          <p:cNvPr id="8" name="Picture 7" descr="uva-computer-science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805" y="6520791"/>
            <a:ext cx="1958541" cy="301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Attacking the Power-Wall by Using Near-threshold Cores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Liang Wang</a:t>
            </a:r>
          </a:p>
          <a:p>
            <a:r>
              <a:rPr lang="en-US" sz="2000" dirty="0" smtClean="0"/>
              <a:t>liang@cs.virginia.edu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to Dark Silicon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Liang Wang, ECE6332 Final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17714" y="4648200"/>
            <a:ext cx="8708572" cy="1477963"/>
          </a:xfrm>
        </p:spPr>
        <p:txBody>
          <a:bodyPr/>
          <a:lstStyle/>
          <a:p>
            <a:r>
              <a:rPr lang="en-US" dirty="0" err="1" smtClean="0"/>
              <a:t>NVt</a:t>
            </a:r>
            <a:r>
              <a:rPr lang="en-US" dirty="0" smtClean="0"/>
              <a:t>. </a:t>
            </a:r>
            <a:r>
              <a:rPr lang="en-US" dirty="0" smtClean="0"/>
              <a:t>cores alleviate the issue of low utilization.</a:t>
            </a:r>
          </a:p>
          <a:p>
            <a:r>
              <a:rPr lang="en-US" dirty="0" err="1" smtClean="0"/>
              <a:t>NVt</a:t>
            </a:r>
            <a:r>
              <a:rPr lang="en-US" dirty="0" smtClean="0"/>
              <a:t>. </a:t>
            </a:r>
            <a:r>
              <a:rPr lang="en-US" dirty="0" smtClean="0"/>
              <a:t>cores has better performance. (up to 2x)</a:t>
            </a:r>
            <a:endParaRPr lang="en-US" dirty="0"/>
          </a:p>
        </p:txBody>
      </p:sp>
      <p:pic>
        <p:nvPicPr>
          <p:cNvPr id="15" name="Content Placeholder 12" descr="mechcombdark_500mm_60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5543"/>
            <a:ext cx="9144000" cy="3918857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4191000" y="1219200"/>
            <a:ext cx="10668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500mm</a:t>
            </a:r>
            <a:r>
              <a:rPr lang="en-US" baseline="30000" dirty="0" smtClean="0"/>
              <a:t>2</a:t>
            </a:r>
          </a:p>
          <a:p>
            <a:pPr algn="ctr"/>
            <a:r>
              <a:rPr lang="en-US" dirty="0" smtClean="0"/>
              <a:t>80W</a:t>
            </a:r>
          </a:p>
          <a:p>
            <a:pPr algn="ctr"/>
            <a:r>
              <a:rPr lang="en-US" dirty="0" smtClean="0"/>
              <a:t>HKMGS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1524000"/>
            <a:ext cx="186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Available cores on-chip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3600" y="19812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NVt</a:t>
            </a:r>
            <a:r>
              <a:rPr lang="en-US" dirty="0" smtClean="0"/>
              <a:t>. cores are very sensitive to variations</a:t>
            </a:r>
          </a:p>
          <a:p>
            <a:pPr lvl="1"/>
            <a:r>
              <a:rPr lang="en-US" dirty="0" smtClean="0"/>
              <a:t>Functionality. (</a:t>
            </a:r>
            <a:r>
              <a:rPr lang="en-US" dirty="0" err="1" smtClean="0"/>
              <a:t>ratioed</a:t>
            </a:r>
            <a:r>
              <a:rPr lang="en-US" dirty="0" smtClean="0"/>
              <a:t> circuits)</a:t>
            </a:r>
          </a:p>
          <a:p>
            <a:pPr lvl="1"/>
            <a:r>
              <a:rPr lang="en-US" dirty="0" smtClean="0"/>
              <a:t>Performance. (focused in this project)</a:t>
            </a:r>
          </a:p>
          <a:p>
            <a:r>
              <a:rPr lang="en-US" dirty="0" smtClean="0"/>
              <a:t>Monte-Carlo simulation</a:t>
            </a:r>
          </a:p>
          <a:p>
            <a:pPr lvl="1"/>
            <a:r>
              <a:rPr lang="en-US" dirty="0" smtClean="0"/>
              <a:t>Performed on every VDD setups</a:t>
            </a:r>
          </a:p>
          <a:p>
            <a:pPr lvl="1"/>
            <a:r>
              <a:rPr lang="en-US" dirty="0" smtClean="0"/>
              <a:t>100 iterations per VDD</a:t>
            </a:r>
          </a:p>
          <a:p>
            <a:pPr lvl="1"/>
            <a:r>
              <a:rPr lang="en-US" dirty="0" smtClean="0"/>
              <a:t>Process and mismatch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Voltage-Frequency Scaling Revisited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>
          <a:xfrm>
            <a:off x="219456" y="4191000"/>
            <a:ext cx="4281260" cy="1935480"/>
          </a:xfrm>
        </p:spPr>
        <p:txBody>
          <a:bodyPr>
            <a:normAutofit/>
          </a:bodyPr>
          <a:lstStyle/>
          <a:p>
            <a:r>
              <a:rPr lang="en-US" dirty="0" smtClean="0"/>
              <a:t>HKMGS</a:t>
            </a:r>
          </a:p>
          <a:p>
            <a:pPr lvl="1"/>
            <a:r>
              <a:rPr lang="en-US" dirty="0" smtClean="0"/>
              <a:t>Up to 5x slow down</a:t>
            </a:r>
          </a:p>
          <a:p>
            <a:r>
              <a:rPr lang="en-US" dirty="0" smtClean="0"/>
              <a:t>LP</a:t>
            </a:r>
          </a:p>
          <a:p>
            <a:pPr lvl="1"/>
            <a:r>
              <a:rPr lang="en-US" dirty="0" smtClean="0"/>
              <a:t>Up to 10x slow down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648200" y="4191000"/>
            <a:ext cx="4271428" cy="1935163"/>
          </a:xfrm>
        </p:spPr>
        <p:txBody>
          <a:bodyPr>
            <a:normAutofit/>
          </a:bodyPr>
          <a:lstStyle/>
          <a:p>
            <a:r>
              <a:rPr lang="en-US" dirty="0" smtClean="0"/>
              <a:t>HKMGS</a:t>
            </a:r>
          </a:p>
          <a:p>
            <a:pPr lvl="1"/>
            <a:r>
              <a:rPr lang="en-US" dirty="0" smtClean="0"/>
              <a:t>Up to 10x slow down</a:t>
            </a:r>
          </a:p>
          <a:p>
            <a:r>
              <a:rPr lang="en-US" dirty="0" smtClean="0"/>
              <a:t>LP</a:t>
            </a:r>
          </a:p>
          <a:p>
            <a:pPr lvl="1"/>
            <a:r>
              <a:rPr lang="en-US" dirty="0" smtClean="0"/>
              <a:t>Up to 100x slow down</a:t>
            </a:r>
            <a:endParaRPr lang="en-US" dirty="0"/>
          </a:p>
        </p:txBody>
      </p:sp>
      <p:pic>
        <p:nvPicPr>
          <p:cNvPr id="18" name="Content Placeholder 13" descr="freq_errbar_adder_45n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" y="914400"/>
            <a:ext cx="4281488" cy="3211116"/>
          </a:xfrm>
          <a:prstGeom prst="rect">
            <a:avLst/>
          </a:prstGeom>
        </p:spPr>
      </p:pic>
      <p:pic>
        <p:nvPicPr>
          <p:cNvPr id="19" name="Content Placeholder 14" descr="freq_errbar_adder_16n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914400"/>
            <a:ext cx="4271963" cy="3203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Variation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pic>
        <p:nvPicPr>
          <p:cNvPr id="8" name="Content Placeholder 7" descr="ocn_400mm_100w_I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0191" y="1295400"/>
            <a:ext cx="6923618" cy="5192713"/>
          </a:xfrm>
        </p:spPr>
      </p:pic>
      <p:sp>
        <p:nvSpPr>
          <p:cNvPr id="9" name="Rounded Rectangle 8"/>
          <p:cNvSpPr/>
          <p:nvPr/>
        </p:nvSpPr>
        <p:spPr>
          <a:xfrm>
            <a:off x="3276600" y="914400"/>
            <a:ext cx="24384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400mm</a:t>
            </a:r>
            <a:r>
              <a:rPr lang="en-US" baseline="30000" dirty="0" smtClean="0"/>
              <a:t>2</a:t>
            </a:r>
            <a:r>
              <a:rPr lang="en-US" dirty="0" smtClean="0"/>
              <a:t>, 100W, IO</a:t>
            </a:r>
            <a:endParaRPr lang="en-US" dirty="0"/>
          </a:p>
        </p:txBody>
      </p:sp>
      <p:sp>
        <p:nvSpPr>
          <p:cNvPr id="7" name="Explosion 1 6"/>
          <p:cNvSpPr/>
          <p:nvPr/>
        </p:nvSpPr>
        <p:spPr>
          <a:xfrm>
            <a:off x="1524000" y="4343400"/>
            <a:ext cx="1828800" cy="10668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Lower Utilization</a:t>
            </a:r>
            <a:endParaRPr lang="en-US" sz="1600" dirty="0"/>
          </a:p>
        </p:txBody>
      </p:sp>
      <p:sp>
        <p:nvSpPr>
          <p:cNvPr id="11" name="Explosion 1 10"/>
          <p:cNvSpPr/>
          <p:nvPr/>
        </p:nvSpPr>
        <p:spPr>
          <a:xfrm>
            <a:off x="6019800" y="1981200"/>
            <a:ext cx="1828800" cy="10668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Worse </a:t>
            </a:r>
            <a:r>
              <a:rPr lang="en-US" sz="1600" dirty="0" err="1" smtClean="0"/>
              <a:t>Perf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2" name="Explosion 1 11"/>
          <p:cNvSpPr/>
          <p:nvPr/>
        </p:nvSpPr>
        <p:spPr>
          <a:xfrm>
            <a:off x="6019800" y="4648200"/>
            <a:ext cx="1828800" cy="10668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Flatten </a:t>
            </a:r>
            <a:r>
              <a:rPr lang="en-US" sz="1600" dirty="0" err="1" smtClean="0"/>
              <a:t>Vdd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terms of performance</a:t>
            </a:r>
          </a:p>
          <a:p>
            <a:pPr lvl="1"/>
            <a:r>
              <a:rPr lang="en-US" dirty="0" smtClean="0"/>
              <a:t>Simple core (IO) is better.</a:t>
            </a:r>
          </a:p>
          <a:p>
            <a:pPr lvl="1"/>
            <a:r>
              <a:rPr lang="en-US" dirty="0" smtClean="0"/>
              <a:t>HP process (HKMGS) is better.</a:t>
            </a:r>
          </a:p>
          <a:p>
            <a:r>
              <a:rPr lang="en-US" dirty="0" smtClean="0"/>
              <a:t>Lowering </a:t>
            </a:r>
            <a:r>
              <a:rPr lang="en-US" dirty="0" smtClean="0"/>
              <a:t>VDD</a:t>
            </a:r>
            <a:r>
              <a:rPr lang="en-US" dirty="0" smtClean="0"/>
              <a:t> reduces </a:t>
            </a:r>
            <a:r>
              <a:rPr lang="en-US" dirty="0" smtClean="0"/>
              <a:t>dark </a:t>
            </a:r>
            <a:r>
              <a:rPr lang="en-US" dirty="0" smtClean="0"/>
              <a:t>silicon, improves throughput.</a:t>
            </a:r>
            <a:endParaRPr lang="en-US" dirty="0" smtClean="0"/>
          </a:p>
          <a:p>
            <a:r>
              <a:rPr lang="en-US" dirty="0" smtClean="0"/>
              <a:t>Vulnerable </a:t>
            </a:r>
            <a:r>
              <a:rPr lang="en-US" dirty="0" smtClean="0"/>
              <a:t>to process </a:t>
            </a:r>
            <a:r>
              <a:rPr lang="en-US" dirty="0" smtClean="0"/>
              <a:t>variation.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end of Classical Scaling.</a:t>
            </a:r>
          </a:p>
          <a:p>
            <a:pPr lvl="1"/>
            <a:r>
              <a:rPr lang="en-US" dirty="0" err="1" smtClean="0"/>
              <a:t>Vdd</a:t>
            </a:r>
            <a:r>
              <a:rPr lang="en-US" dirty="0" smtClean="0"/>
              <a:t>: almost constant</a:t>
            </a:r>
          </a:p>
          <a:p>
            <a:pPr lvl="1"/>
            <a:r>
              <a:rPr lang="en-US" dirty="0" smtClean="0"/>
              <a:t>Power density: roughly increase in exponential</a:t>
            </a:r>
          </a:p>
          <a:p>
            <a:pPr lvl="1"/>
            <a:r>
              <a:rPr lang="en-US" dirty="0" smtClean="0"/>
              <a:t>Utilization: roughly decrease in exponential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We can fabricate more cores than we can power up</a:t>
            </a:r>
            <a:endParaRPr lang="en-US" dirty="0"/>
          </a:p>
        </p:txBody>
      </p:sp>
      <p:pic>
        <p:nvPicPr>
          <p:cNvPr id="5" name="Picture 4" descr="dark_s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895600"/>
            <a:ext cx="6944695" cy="2010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4800600"/>
            <a:ext cx="2428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From </a:t>
            </a:r>
            <a:r>
              <a:rPr lang="en-US" sz="1200" dirty="0" err="1" smtClean="0"/>
              <a:t>Venkatesh</a:t>
            </a:r>
            <a:r>
              <a:rPr lang="en-US" sz="1200" dirty="0" smtClean="0"/>
              <a:t>, et. </a:t>
            </a:r>
            <a:r>
              <a:rPr lang="en-US" sz="1200" dirty="0"/>
              <a:t>a</a:t>
            </a:r>
            <a:r>
              <a:rPr lang="en-US" sz="1200" dirty="0" smtClean="0"/>
              <a:t>l. ASPLOS’10</a:t>
            </a:r>
            <a:endParaRPr lang="en-US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914400" y="4419600"/>
            <a:ext cx="7315200" cy="381000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019800" y="5334000"/>
            <a:ext cx="2057400" cy="990600"/>
            <a:chOff x="6172200" y="5562600"/>
            <a:chExt cx="2057400" cy="990600"/>
          </a:xfrm>
        </p:grpSpPr>
        <p:sp>
          <p:nvSpPr>
            <p:cNvPr id="9" name="Explosion 2 8"/>
            <p:cNvSpPr/>
            <p:nvPr/>
          </p:nvSpPr>
          <p:spPr>
            <a:xfrm>
              <a:off x="6172200" y="5562600"/>
              <a:ext cx="2057400" cy="990600"/>
            </a:xfrm>
            <a:prstGeom prst="irregularSeal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20089079">
              <a:off x="6494786" y="5893395"/>
              <a:ext cx="1279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Dark Silicon</a:t>
              </a:r>
              <a:endParaRPr lang="en-US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uiExpand="1"/>
      <p:bldP spid="8" grpId="0" uiExpan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Near-threshold Cores (</a:t>
            </a:r>
            <a:r>
              <a:rPr lang="en-US" dirty="0" err="1" smtClean="0"/>
              <a:t>NVt</a:t>
            </a:r>
            <a:r>
              <a:rPr lang="en-US" dirty="0" smtClean="0"/>
              <a:t>. Cores)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Low power per-core.</a:t>
            </a:r>
          </a:p>
          <a:p>
            <a:pPr lvl="1"/>
            <a:r>
              <a:rPr lang="en-US" dirty="0" smtClean="0"/>
              <a:t>More cores per-chip.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Low per-core frequency, reducing throughput gains from parallelization.</a:t>
            </a:r>
          </a:p>
          <a:p>
            <a:pPr lvl="1"/>
            <a:r>
              <a:rPr lang="en-US" dirty="0" smtClean="0"/>
              <a:t>Variations, harmful for performance and functionality.</a:t>
            </a:r>
          </a:p>
        </p:txBody>
      </p:sp>
      <p:pic>
        <p:nvPicPr>
          <p:cNvPr id="18434" name="Picture 2" descr="C:\Users\lw2aw\AppData\Local\Microsoft\Windows\Temporary Internet Files\Content.IE5\07HDVJQ6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953000"/>
            <a:ext cx="990599" cy="9905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4953000"/>
            <a:ext cx="678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Will </a:t>
            </a:r>
            <a:r>
              <a:rPr lang="en-US" sz="3200" dirty="0" err="1" smtClean="0"/>
              <a:t>NVt</a:t>
            </a:r>
            <a:r>
              <a:rPr lang="en-US" sz="3200" dirty="0" smtClean="0"/>
              <a:t>. cores be a viable solution to push down the power-wall?</a:t>
            </a: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Model</a:t>
            </a:r>
          </a:p>
          <a:p>
            <a:r>
              <a:rPr lang="en-US" dirty="0" smtClean="0"/>
              <a:t>Analyses and Results 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System Modeling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33400" y="990600"/>
            <a:ext cx="3048000" cy="3276600"/>
            <a:chOff x="533400" y="990600"/>
            <a:chExt cx="3048000" cy="3276600"/>
          </a:xfrm>
        </p:grpSpPr>
        <p:sp>
          <p:nvSpPr>
            <p:cNvPr id="6" name="Rectangle 5"/>
            <p:cNvSpPr/>
            <p:nvPr/>
          </p:nvSpPr>
          <p:spPr>
            <a:xfrm>
              <a:off x="533400" y="1447800"/>
              <a:ext cx="3048000" cy="28194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85800" y="16002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 smtClean="0"/>
                <a:t>Core</a:t>
              </a:r>
              <a:endParaRPr lang="en-US" sz="8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19200" y="16002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48000" y="16002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5800" y="21336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800" y="37338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19200" y="37338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48000" y="37338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48000" y="21336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981200" y="1752600"/>
              <a:ext cx="381000" cy="76200"/>
              <a:chOff x="1981200" y="1752600"/>
              <a:chExt cx="381000" cy="76200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9812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21336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2860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5400000">
              <a:off x="685800" y="2971800"/>
              <a:ext cx="381000" cy="76200"/>
              <a:chOff x="1981200" y="1752600"/>
              <a:chExt cx="381000" cy="76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9812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1336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2860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981200" y="3886200"/>
              <a:ext cx="381000" cy="76200"/>
              <a:chOff x="1981200" y="1752600"/>
              <a:chExt cx="381000" cy="7620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19812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1336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2860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5400000">
              <a:off x="3048000" y="2971800"/>
              <a:ext cx="381000" cy="76200"/>
              <a:chOff x="1981200" y="1752600"/>
              <a:chExt cx="381000" cy="7620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19812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1336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286000" y="1752600"/>
                <a:ext cx="762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ounded Rectangle 35"/>
            <p:cNvSpPr/>
            <p:nvPr/>
          </p:nvSpPr>
          <p:spPr>
            <a:xfrm>
              <a:off x="1219200" y="2362200"/>
              <a:ext cx="1752600" cy="914400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Area: A</a:t>
              </a:r>
              <a:endParaRPr lang="en-US" sz="1600" baseline="300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Power: P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09600" y="990600"/>
              <a:ext cx="2937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Symmetric Multi-core System</a:t>
              </a:r>
              <a:endParaRPr lang="en-US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343400" y="3276600"/>
            <a:ext cx="4038600" cy="914400"/>
            <a:chOff x="4343400" y="3276600"/>
            <a:chExt cx="4038600" cy="914400"/>
          </a:xfrm>
        </p:grpSpPr>
        <p:graphicFrame>
          <p:nvGraphicFramePr>
            <p:cNvPr id="20481" name="Object 1"/>
            <p:cNvGraphicFramePr>
              <a:graphicFrameLocks noChangeAspect="1"/>
            </p:cNvGraphicFramePr>
            <p:nvPr/>
          </p:nvGraphicFramePr>
          <p:xfrm>
            <a:off x="6230938" y="3505200"/>
            <a:ext cx="1851025" cy="685800"/>
          </p:xfrm>
          <a:graphic>
            <a:graphicData uri="http://schemas.openxmlformats.org/presentationml/2006/ole">
              <p:oleObj spid="_x0000_s20481" name="Equation" r:id="rId3" imgW="1130040" imgH="419040" progId="Equation.3">
                <p:embed/>
              </p:oleObj>
            </a:graphicData>
          </a:graphic>
        </p:graphicFrame>
        <p:sp>
          <p:nvSpPr>
            <p:cNvPr id="69" name="TextBox 68"/>
            <p:cNvSpPr txBox="1"/>
            <p:nvPr/>
          </p:nvSpPr>
          <p:spPr>
            <a:xfrm>
              <a:off x="4343400" y="3505200"/>
              <a:ext cx="12931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Number of </a:t>
              </a:r>
            </a:p>
            <a:p>
              <a:r>
                <a:rPr lang="en-US" dirty="0" smtClean="0"/>
                <a:t>active cores</a:t>
              </a:r>
              <a:endParaRPr lang="en-US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19600" y="3276600"/>
              <a:ext cx="39624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1066800" y="5029200"/>
            <a:ext cx="1752600" cy="1077913"/>
            <a:chOff x="1066800" y="5029200"/>
            <a:chExt cx="1752600" cy="1077913"/>
          </a:xfrm>
        </p:grpSpPr>
        <p:graphicFrame>
          <p:nvGraphicFramePr>
            <p:cNvPr id="73" name="Object 72"/>
            <p:cNvGraphicFramePr>
              <a:graphicFrameLocks noChangeAspect="1"/>
            </p:cNvGraphicFramePr>
            <p:nvPr/>
          </p:nvGraphicFramePr>
          <p:xfrm>
            <a:off x="1066800" y="5029200"/>
            <a:ext cx="1752600" cy="381000"/>
          </p:xfrm>
          <a:graphic>
            <a:graphicData uri="http://schemas.openxmlformats.org/presentationml/2006/ole">
              <p:oleObj spid="_x0000_s20483" name="Equation" r:id="rId4" imgW="977760" imgH="228600" progId="Equation.3">
                <p:embed/>
              </p:oleObj>
            </a:graphicData>
          </a:graphic>
        </p:graphicFrame>
        <p:graphicFrame>
          <p:nvGraphicFramePr>
            <p:cNvPr id="20484" name="Object 4"/>
            <p:cNvGraphicFramePr>
              <a:graphicFrameLocks noChangeAspect="1"/>
            </p:cNvGraphicFramePr>
            <p:nvPr/>
          </p:nvGraphicFramePr>
          <p:xfrm>
            <a:off x="1122363" y="5705475"/>
            <a:ext cx="1639887" cy="401638"/>
          </p:xfrm>
          <a:graphic>
            <a:graphicData uri="http://schemas.openxmlformats.org/presentationml/2006/ole">
              <p:oleObj spid="_x0000_s20484" name="Equation" r:id="rId5" imgW="914400" imgH="241200" progId="Equation.3">
                <p:embed/>
              </p:oleObj>
            </a:graphicData>
          </a:graphic>
        </p:graphicFrame>
      </p:grpSp>
      <p:grpSp>
        <p:nvGrpSpPr>
          <p:cNvPr id="82" name="Group 81"/>
          <p:cNvGrpSpPr/>
          <p:nvPr/>
        </p:nvGrpSpPr>
        <p:grpSpPr>
          <a:xfrm>
            <a:off x="3048000" y="5071646"/>
            <a:ext cx="5084763" cy="948154"/>
            <a:chOff x="3048000" y="5071646"/>
            <a:chExt cx="5084763" cy="948154"/>
          </a:xfrm>
        </p:grpSpPr>
        <p:graphicFrame>
          <p:nvGraphicFramePr>
            <p:cNvPr id="20482" name="Object 2"/>
            <p:cNvGraphicFramePr>
              <a:graphicFrameLocks noChangeAspect="1"/>
            </p:cNvGraphicFramePr>
            <p:nvPr/>
          </p:nvGraphicFramePr>
          <p:xfrm>
            <a:off x="5553075" y="5105400"/>
            <a:ext cx="2579688" cy="914400"/>
          </p:xfrm>
          <a:graphic>
            <a:graphicData uri="http://schemas.openxmlformats.org/presentationml/2006/ole">
              <p:oleObj spid="_x0000_s20482" name="Equation" r:id="rId6" imgW="1790640" imgH="634680" progId="Equation.3">
                <p:embed/>
              </p:oleObj>
            </a:graphicData>
          </a:graphic>
        </p:graphicFrame>
        <p:sp>
          <p:nvSpPr>
            <p:cNvPr id="75" name="Right Arrow 74"/>
            <p:cNvSpPr/>
            <p:nvPr/>
          </p:nvSpPr>
          <p:spPr>
            <a:xfrm>
              <a:off x="3048000" y="5257800"/>
              <a:ext cx="2057400" cy="4572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Amdahl’s Law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200400" y="5071646"/>
              <a:ext cx="15403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Application with</a:t>
              </a:r>
              <a:endParaRPr lang="en-US" sz="16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124200" y="5562600"/>
              <a:ext cx="17103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parallel ration of </a:t>
              </a:r>
              <a:r>
                <a:rPr lang="en-US" sz="1600" dirty="0" smtClean="0">
                  <a:sym typeface="Symbol"/>
                </a:rPr>
                <a:t></a:t>
              </a:r>
              <a:endParaRPr lang="en-US" sz="1600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505200" y="990600"/>
            <a:ext cx="5570713" cy="1786354"/>
            <a:chOff x="3505200" y="990600"/>
            <a:chExt cx="5570713" cy="178635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3505200" y="1752600"/>
              <a:ext cx="1143000" cy="38100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505200" y="2514600"/>
              <a:ext cx="1143000" cy="22860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172200" y="990600"/>
              <a:ext cx="1391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Single core</a:t>
              </a:r>
              <a:endParaRPr lang="en-US" dirty="0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4648200" y="1371600"/>
              <a:ext cx="990600" cy="1371600"/>
              <a:chOff x="5410200" y="1371600"/>
              <a:chExt cx="990600" cy="137160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5410200" y="1752600"/>
                <a:ext cx="990600" cy="9906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rot="5400000" flipH="1" flipV="1">
                <a:off x="5791200" y="1676400"/>
                <a:ext cx="1524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715000" y="1600200"/>
                <a:ext cx="3048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6019800" y="1371600"/>
                <a:ext cx="2535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v</a:t>
                </a:r>
                <a:endParaRPr lang="en-US" sz="1200" dirty="0"/>
              </a:p>
            </p:txBody>
          </p:sp>
        </p:grpSp>
        <p:sp>
          <p:nvSpPr>
            <p:cNvPr id="66" name="Rounded Rectangle 65"/>
            <p:cNvSpPr/>
            <p:nvPr/>
          </p:nvSpPr>
          <p:spPr>
            <a:xfrm>
              <a:off x="4572000" y="1752600"/>
              <a:ext cx="1219200" cy="990600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Area: a</a:t>
              </a:r>
              <a:endParaRPr lang="en-US" sz="1400" baseline="30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Power: p(v)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Freq: f(v)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867400" y="1524000"/>
              <a:ext cx="13201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Dynamic Power</a:t>
              </a:r>
              <a:endParaRPr lang="en-US" sz="14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867400" y="1981200"/>
              <a:ext cx="10902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Static Power</a:t>
              </a:r>
              <a:endParaRPr lang="en-US" sz="14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867400" y="2438400"/>
              <a:ext cx="946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Frequency</a:t>
              </a:r>
              <a:endParaRPr lang="en-US" sz="1400" dirty="0"/>
            </a:p>
          </p:txBody>
        </p:sp>
        <p:graphicFrame>
          <p:nvGraphicFramePr>
            <p:cNvPr id="20485" name="Object 5"/>
            <p:cNvGraphicFramePr>
              <a:graphicFrameLocks noChangeAspect="1"/>
            </p:cNvGraphicFramePr>
            <p:nvPr/>
          </p:nvGraphicFramePr>
          <p:xfrm>
            <a:off x="7315200" y="1447800"/>
            <a:ext cx="1020763" cy="381000"/>
          </p:xfrm>
          <a:graphic>
            <a:graphicData uri="http://schemas.openxmlformats.org/presentationml/2006/ole">
              <p:oleObj spid="_x0000_s20485" name="Equation" r:id="rId7" imgW="660240" imgH="228600" progId="Equation.3">
                <p:embed/>
              </p:oleObj>
            </a:graphicData>
          </a:graphic>
        </p:graphicFrame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7315200" y="1955800"/>
            <a:ext cx="598488" cy="330200"/>
          </p:xfrm>
          <a:graphic>
            <a:graphicData uri="http://schemas.openxmlformats.org/presentationml/2006/ole">
              <p:oleObj spid="_x0000_s20486" name="Equation" r:id="rId8" imgW="368280" imgH="203040" progId="Equation.3">
                <p:embed/>
              </p:oleObj>
            </a:graphicData>
          </a:graphic>
        </p:graphicFrame>
        <p:sp>
          <p:nvSpPr>
            <p:cNvPr id="92" name="TextBox 91"/>
            <p:cNvSpPr txBox="1"/>
            <p:nvPr/>
          </p:nvSpPr>
          <p:spPr>
            <a:xfrm>
              <a:off x="7239000" y="2438400"/>
              <a:ext cx="18369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Fitted to circuit </a:t>
              </a:r>
              <a:r>
                <a:rPr lang="en-US" sz="1600" dirty="0" err="1" smtClean="0"/>
                <a:t>sim</a:t>
              </a:r>
              <a:r>
                <a:rPr lang="en-US" sz="1600" dirty="0" smtClean="0"/>
                <a:t>.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Circuit</a:t>
            </a:r>
          </a:p>
          <a:p>
            <a:pPr lvl="1"/>
            <a:r>
              <a:rPr lang="en-US" dirty="0" smtClean="0"/>
              <a:t>A single inverter</a:t>
            </a:r>
          </a:p>
          <a:p>
            <a:pPr lvl="1"/>
            <a:r>
              <a:rPr lang="en-US" dirty="0" smtClean="0"/>
              <a:t>Ripple carry Adder (32bits, 16bits, 8bits, and 4bits)</a:t>
            </a:r>
          </a:p>
          <a:p>
            <a:r>
              <a:rPr lang="en-US" dirty="0" smtClean="0"/>
              <a:t>Technology Library</a:t>
            </a:r>
          </a:p>
          <a:p>
            <a:pPr lvl="1"/>
            <a:r>
              <a:rPr lang="en-US" dirty="0" smtClean="0"/>
              <a:t>A modified version of </a:t>
            </a:r>
            <a:r>
              <a:rPr lang="en-US" dirty="0" smtClean="0"/>
              <a:t>Predictive Technology Model (PTM)</a:t>
            </a:r>
            <a:endParaRPr lang="en-US" dirty="0" smtClean="0"/>
          </a:p>
          <a:p>
            <a:r>
              <a:rPr lang="en-US" dirty="0" smtClean="0"/>
              <a:t>Technology Nodes</a:t>
            </a:r>
          </a:p>
          <a:p>
            <a:pPr lvl="1"/>
            <a:r>
              <a:rPr lang="en-US" dirty="0" smtClean="0"/>
              <a:t>45nm, 32nm, 22nm, 16nm</a:t>
            </a:r>
          </a:p>
          <a:p>
            <a:r>
              <a:rPr lang="en-US" dirty="0" smtClean="0"/>
              <a:t>Process Variants</a:t>
            </a:r>
          </a:p>
          <a:p>
            <a:pPr lvl="1"/>
            <a:r>
              <a:rPr lang="en-US" dirty="0" smtClean="0"/>
              <a:t>HKMGS: High-performance </a:t>
            </a:r>
            <a:r>
              <a:rPr lang="en-US" u="sng" dirty="0" smtClean="0"/>
              <a:t>H</a:t>
            </a:r>
            <a:r>
              <a:rPr lang="en-US" dirty="0" smtClean="0"/>
              <a:t>igh-</a:t>
            </a:r>
            <a:r>
              <a:rPr lang="en-US" u="sng" dirty="0" smtClean="0"/>
              <a:t>K</a:t>
            </a:r>
            <a:r>
              <a:rPr lang="en-US" dirty="0" smtClean="0"/>
              <a:t> </a:t>
            </a:r>
            <a:r>
              <a:rPr lang="en-US" u="sng" dirty="0" smtClean="0"/>
              <a:t>M</a:t>
            </a:r>
            <a:r>
              <a:rPr lang="en-US" dirty="0" smtClean="0"/>
              <a:t>etal </a:t>
            </a:r>
            <a:r>
              <a:rPr lang="en-US" u="sng" dirty="0" smtClean="0"/>
              <a:t>G</a:t>
            </a:r>
            <a:r>
              <a:rPr lang="en-US" dirty="0" smtClean="0"/>
              <a:t>ate </a:t>
            </a:r>
            <a:r>
              <a:rPr lang="en-US" dirty="0" smtClean="0"/>
              <a:t>and </a:t>
            </a:r>
            <a:r>
              <a:rPr lang="en-US" u="sng" dirty="0" smtClean="0"/>
              <a:t>S</a:t>
            </a:r>
            <a:r>
              <a:rPr lang="en-US" dirty="0" smtClean="0"/>
              <a:t>tress effect.</a:t>
            </a:r>
            <a:endParaRPr lang="en-US" dirty="0" smtClean="0"/>
          </a:p>
          <a:p>
            <a:pPr lvl="1"/>
            <a:r>
              <a:rPr lang="en-US" dirty="0" smtClean="0"/>
              <a:t>LP: Low-power process</a:t>
            </a:r>
          </a:p>
          <a:p>
            <a:r>
              <a:rPr lang="en-US" dirty="0" smtClean="0"/>
              <a:t>CAD Tools</a:t>
            </a:r>
          </a:p>
          <a:p>
            <a:pPr lvl="1"/>
            <a:r>
              <a:rPr lang="en-US" dirty="0" smtClean="0"/>
              <a:t>RC Compiler</a:t>
            </a:r>
          </a:p>
          <a:p>
            <a:pPr lvl="1"/>
            <a:r>
              <a:rPr lang="en-US" dirty="0" err="1" smtClean="0"/>
              <a:t>Spectre</a:t>
            </a:r>
            <a:r>
              <a:rPr lang="en-US" dirty="0" smtClean="0"/>
              <a:t> driven by Ocean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Voltage-Frequency Scaling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pic>
        <p:nvPicPr>
          <p:cNvPr id="8" name="Content Placeholder 7" descr="freq_nom_inv_16n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581400"/>
            <a:ext cx="4023368" cy="3017526"/>
          </a:xfrm>
        </p:spPr>
      </p:pic>
      <p:pic>
        <p:nvPicPr>
          <p:cNvPr id="9" name="Picture 8" descr="freq_nom_inv_45n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868674"/>
            <a:ext cx="4023368" cy="3017526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4445386" y="1371600"/>
            <a:ext cx="479618" cy="762000"/>
            <a:chOff x="4445386" y="1371600"/>
            <a:chExt cx="479618" cy="7620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572000" y="1600200"/>
              <a:ext cx="304800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572000" y="1905000"/>
              <a:ext cx="304800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445386" y="1600200"/>
              <a:ext cx="479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~8x</a:t>
              </a:r>
              <a:endPara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4610100" y="1485900"/>
              <a:ext cx="229394" cy="794"/>
            </a:xfrm>
            <a:prstGeom prst="straightConnector1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4610894" y="2018506"/>
              <a:ext cx="228600" cy="1588"/>
            </a:xfrm>
            <a:prstGeom prst="straightConnector1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152400" y="228600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~400x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76200" y="1905000"/>
            <a:ext cx="838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6200" y="2971800"/>
            <a:ext cx="838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267494" y="2094706"/>
            <a:ext cx="3810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266700" y="2781300"/>
            <a:ext cx="3810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2247900" y="2324100"/>
            <a:ext cx="1905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1028700" y="2324100"/>
            <a:ext cx="1905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057900" y="5067300"/>
            <a:ext cx="1905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4838700" y="5067300"/>
            <a:ext cx="1905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432414" y="4191000"/>
            <a:ext cx="3048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305800" y="423344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~15x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8432414" y="4572000"/>
            <a:ext cx="3048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8470514" y="4076700"/>
            <a:ext cx="229394" cy="794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 flipH="1" flipV="1">
            <a:off x="8471308" y="4685506"/>
            <a:ext cx="228600" cy="1588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038600" y="48768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~10</a:t>
            </a:r>
            <a:r>
              <a:rPr lang="en-US" sz="1600" baseline="30000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>
                <a:solidFill>
                  <a:srgbClr val="FF0000"/>
                </a:solidFill>
              </a:rPr>
              <a:t>x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3962400" y="4495800"/>
            <a:ext cx="838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962400" y="5638800"/>
            <a:ext cx="838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 flipH="1" flipV="1">
            <a:off x="4153694" y="4685506"/>
            <a:ext cx="3810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4152900" y="5447506"/>
            <a:ext cx="3810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334000" y="1447800"/>
            <a:ext cx="3312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LP has much larger frequency </a:t>
            </a:r>
          </a:p>
          <a:p>
            <a:r>
              <a:rPr lang="en-US" dirty="0" smtClean="0"/>
              <a:t>drop-down comparing to HP with</a:t>
            </a:r>
          </a:p>
          <a:p>
            <a:r>
              <a:rPr lang="en-US" dirty="0" smtClean="0"/>
              <a:t>the same change in </a:t>
            </a:r>
            <a:r>
              <a:rPr lang="en-US" dirty="0" err="1" smtClean="0"/>
              <a:t>vdd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04800" y="4724400"/>
            <a:ext cx="31205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16nm has larger frequency </a:t>
            </a:r>
          </a:p>
          <a:p>
            <a:r>
              <a:rPr lang="en-US" dirty="0" smtClean="0"/>
              <a:t>drop-down comparing to 45nm</a:t>
            </a:r>
          </a:p>
          <a:p>
            <a:r>
              <a:rPr lang="en-US" dirty="0" smtClean="0"/>
              <a:t>With the same change in </a:t>
            </a:r>
            <a:r>
              <a:rPr lang="en-US" dirty="0" err="1" smtClean="0"/>
              <a:t>vdd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ece6332_multiarea_45nm_HKMGS_IO_f0.99_100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8654522" cy="5192713"/>
          </a:xfrm>
        </p:spPr>
      </p:pic>
      <p:sp>
        <p:nvSpPr>
          <p:cNvPr id="38" name="Explosion 1 37"/>
          <p:cNvSpPr/>
          <p:nvPr/>
        </p:nvSpPr>
        <p:spPr>
          <a:xfrm>
            <a:off x="7010400" y="838200"/>
            <a:ext cx="1828800" cy="14478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space exploration (Area)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90800" y="990600"/>
            <a:ext cx="379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45nm, HKMGS, IO cores, 100w, </a:t>
            </a:r>
            <a:r>
              <a:rPr lang="en-US" dirty="0" smtClean="0">
                <a:sym typeface="Symbol"/>
              </a:rPr>
              <a:t>=0.99</a:t>
            </a:r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5367528" y="4123944"/>
            <a:ext cx="1088136" cy="475488"/>
          </a:xfrm>
          <a:custGeom>
            <a:avLst/>
            <a:gdLst>
              <a:gd name="connsiteX0" fmla="*/ 1088136 w 1088136"/>
              <a:gd name="connsiteY0" fmla="*/ 475488 h 475488"/>
              <a:gd name="connsiteX1" fmla="*/ 813816 w 1088136"/>
              <a:gd name="connsiteY1" fmla="*/ 374904 h 475488"/>
              <a:gd name="connsiteX2" fmla="*/ 521208 w 1088136"/>
              <a:gd name="connsiteY2" fmla="*/ 256032 h 475488"/>
              <a:gd name="connsiteX3" fmla="*/ 274320 w 1088136"/>
              <a:gd name="connsiteY3" fmla="*/ 146304 h 475488"/>
              <a:gd name="connsiteX4" fmla="*/ 0 w 1088136"/>
              <a:gd name="connsiteY4" fmla="*/ 0 h 475488"/>
              <a:gd name="connsiteX5" fmla="*/ 0 w 1088136"/>
              <a:gd name="connsiteY5" fmla="*/ 0 h 47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8136" h="475488">
                <a:moveTo>
                  <a:pt x="1088136" y="475488"/>
                </a:moveTo>
                <a:cubicBezTo>
                  <a:pt x="996696" y="442722"/>
                  <a:pt x="908304" y="411480"/>
                  <a:pt x="813816" y="374904"/>
                </a:cubicBezTo>
                <a:cubicBezTo>
                  <a:pt x="719328" y="338328"/>
                  <a:pt x="611124" y="294132"/>
                  <a:pt x="521208" y="256032"/>
                </a:cubicBezTo>
                <a:cubicBezTo>
                  <a:pt x="431292" y="217932"/>
                  <a:pt x="361188" y="188976"/>
                  <a:pt x="274320" y="146304"/>
                </a:cubicBezTo>
                <a:cubicBezTo>
                  <a:pt x="187452" y="103632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405285">
            <a:off x="5505254" y="4094826"/>
            <a:ext cx="1126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saturating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162800" y="1219200"/>
            <a:ext cx="1564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is capped</a:t>
            </a:r>
          </a:p>
          <a:p>
            <a:r>
              <a:rPr lang="en-US" dirty="0" smtClean="0"/>
              <a:t>by total area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rot="10800000" flipV="1">
            <a:off x="2819400" y="1600200"/>
            <a:ext cx="4191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 flipV="1">
            <a:off x="3429000" y="1752600"/>
            <a:ext cx="35052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3733800" y="1905000"/>
            <a:ext cx="3200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4191000" y="2057400"/>
            <a:ext cx="274320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5105400" y="2209800"/>
            <a:ext cx="19050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Explosion 2 38"/>
          <p:cNvSpPr/>
          <p:nvPr/>
        </p:nvSpPr>
        <p:spPr>
          <a:xfrm>
            <a:off x="152400" y="2667000"/>
            <a:ext cx="1981200" cy="1219200"/>
          </a:xfrm>
          <a:prstGeom prst="irregularSeal2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1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81000" y="2971800"/>
            <a:ext cx="140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2x Peak from</a:t>
            </a:r>
          </a:p>
          <a:p>
            <a:r>
              <a:rPr lang="en-US" dirty="0" smtClean="0"/>
              <a:t>200 to 6.4K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828800" y="2286000"/>
            <a:ext cx="762000" cy="4572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828800" y="3733800"/>
            <a:ext cx="2971800" cy="3048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5" grpId="0" animBg="1"/>
      <p:bldP spid="26" grpId="0"/>
      <p:bldP spid="27" grpId="0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Liang Wang, ECE6332 Final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69E2-7ED2-430B-AC2A-AE784469833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9538"/>
            <a:ext cx="8709025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Cross-technology study</a:t>
            </a:r>
            <a:endParaRPr lang="en-US" dirty="0"/>
          </a:p>
        </p:txBody>
      </p:sp>
      <p:pic>
        <p:nvPicPr>
          <p:cNvPr id="9" name="Content Placeholder 8" descr="mechcomb_400mm_100w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3581400"/>
            <a:ext cx="9144000" cy="3429000"/>
          </a:xfrm>
        </p:spPr>
      </p:pic>
      <p:pic>
        <p:nvPicPr>
          <p:cNvPr id="7" name="Picture 6" descr="mechcomb_500mm_60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191000" y="304800"/>
            <a:ext cx="10668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500mm</a:t>
            </a:r>
            <a:r>
              <a:rPr lang="en-US" baseline="30000" dirty="0" smtClean="0"/>
              <a:t>2</a:t>
            </a:r>
          </a:p>
          <a:p>
            <a:pPr algn="ctr"/>
            <a:r>
              <a:rPr lang="en-US" dirty="0" smtClean="0"/>
              <a:t>80W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191000" y="3962400"/>
            <a:ext cx="1066800" cy="762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400mm</a:t>
            </a:r>
            <a:r>
              <a:rPr lang="en-US" baseline="30000" dirty="0" smtClean="0"/>
              <a:t>2</a:t>
            </a:r>
          </a:p>
          <a:p>
            <a:pPr algn="ctr"/>
            <a:r>
              <a:rPr lang="en-US" dirty="0" smtClean="0"/>
              <a:t>100W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38200" y="3429000"/>
            <a:ext cx="7924800" cy="0"/>
          </a:xfrm>
          <a:prstGeom prst="line">
            <a:avLst/>
          </a:prstGeom>
          <a:ln w="31750">
            <a:solidFill>
              <a:schemeClr val="accent1">
                <a:alpha val="8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va_cs_template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uva_cs_template2011</Template>
  <TotalTime>1677</TotalTime>
  <Words>525</Words>
  <Application>Microsoft Office PowerPoint</Application>
  <PresentationFormat>On-screen Show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uva_cs_template2011</vt:lpstr>
      <vt:lpstr>Equation</vt:lpstr>
      <vt:lpstr>Attacking the Power-Wall by Using Near-threshold Cores</vt:lpstr>
      <vt:lpstr>Power Wall</vt:lpstr>
      <vt:lpstr>Near-threshold Cores (NVt. Cores)</vt:lpstr>
      <vt:lpstr>Outline</vt:lpstr>
      <vt:lpstr>System Modeling</vt:lpstr>
      <vt:lpstr>Simulation Setup</vt:lpstr>
      <vt:lpstr>Voltage-Frequency Scaling</vt:lpstr>
      <vt:lpstr>Design space exploration (Area)</vt:lpstr>
      <vt:lpstr>Cross-technology study</vt:lpstr>
      <vt:lpstr>Compare to Dark Silicon</vt:lpstr>
      <vt:lpstr>Variation</vt:lpstr>
      <vt:lpstr>Voltage-Frequency Scaling Revisited</vt:lpstr>
      <vt:lpstr>Impact of Variation</vt:lpstr>
      <vt:lpstr>Conclusion</vt:lpstr>
    </vt:vector>
  </TitlesOfParts>
  <Company>Dept. of Computer Science, 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Attacking Power-Wall by Using Near-threshold Operations</dc:title>
  <dc:creator>lw2aw</dc:creator>
  <cp:lastModifiedBy>lw2aw</cp:lastModifiedBy>
  <cp:revision>165</cp:revision>
  <dcterms:created xsi:type="dcterms:W3CDTF">2011-12-01T01:40:31Z</dcterms:created>
  <dcterms:modified xsi:type="dcterms:W3CDTF">2011-12-06T18:46:01Z</dcterms:modified>
</cp:coreProperties>
</file>